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72" r:id="rId4"/>
    <p:sldId id="281" r:id="rId5"/>
    <p:sldId id="282" r:id="rId6"/>
    <p:sldId id="274" r:id="rId7"/>
    <p:sldId id="278" r:id="rId8"/>
    <p:sldId id="275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3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1/19/2017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in-band  requirements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3.4.2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Nokia</a:t>
            </a:r>
            <a:r>
              <a:rPr lang="sv-SE" altLang="zh-CN" sz="2800" dirty="0"/>
              <a:t> </a:t>
            </a:r>
            <a:r>
              <a:rPr lang="en-US" altLang="ko-KR" sz="2800" dirty="0"/>
              <a:t> </a:t>
            </a:r>
            <a:r>
              <a:rPr lang="sv-SE" altLang="sv-SE" sz="3000" dirty="0">
                <a:solidFill>
                  <a:schemeClr val="tx1"/>
                </a:solidFill>
              </a:rPr>
              <a:t> 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NR AH meeting</a:t>
            </a:r>
            <a:r>
              <a:rPr lang="en-US" altLang="sv-SE" sz="2400" b="1" dirty="0">
                <a:cs typeface="Arial" panose="020B0604020202020204" pitchFamily="34" charset="0"/>
              </a:rPr>
              <a:t>			</a:t>
            </a:r>
            <a:r>
              <a:rPr lang="en-US" altLang="sv-SE" sz="2000" b="1" dirty="0">
                <a:cs typeface="Arial" panose="020B0604020202020204" pitchFamily="34" charset="0"/>
              </a:rPr>
              <a:t>Tdoc R4-1700266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sz="2000" b="1" dirty="0">
                <a:cs typeface="Arial" panose="020B0604020202020204" pitchFamily="34" charset="0"/>
              </a:rPr>
              <a:t>Spokane, Washington, USA, 17 - 19 January, 2017</a:t>
            </a:r>
            <a:endParaRPr lang="fi-FI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/>
              <a:t>6 contributions discussed in agenda item 3.4.2 </a:t>
            </a:r>
          </a:p>
          <a:p>
            <a:pPr lvl="1">
              <a:defRPr/>
            </a:pPr>
            <a:r>
              <a:rPr lang="en-GB" sz="1200" dirty="0"/>
              <a:t>R4-1700052	Assumptions for NR in-band emission, EVM and in-band selectivity requirements with different 			numerologies,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R4-1700053 	NR UL in-band emissions and EVM requirements at UE Tx,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R4-1700054 	NR UL in-band selectivity requirements at BS Rx,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R4-1700055	NR DL in-band emission and EVM requirements at BS Tx, Nokia, Alcatel-Lucent Shanghai Bell</a:t>
            </a:r>
          </a:p>
          <a:p>
            <a:pPr lvl="1">
              <a:defRPr/>
            </a:pPr>
            <a:r>
              <a:rPr lang="en-GB" sz="1200" dirty="0"/>
              <a:t>R4-1700135 	Further consideration on in-band requirements for NR, Huawei, Hisilicon</a:t>
            </a:r>
          </a:p>
          <a:p>
            <a:pPr lvl="1">
              <a:defRPr/>
            </a:pPr>
            <a:r>
              <a:rPr lang="en-GB" sz="1200" dirty="0"/>
              <a:t>R4-1700217	On multiplexing of numerologies, Ericsson</a:t>
            </a:r>
          </a:p>
          <a:p>
            <a:pPr lvl="1">
              <a:defRPr/>
            </a:pPr>
            <a:r>
              <a:rPr lang="en-CA" sz="1200" dirty="0"/>
              <a:t>R4-1700204 	</a:t>
            </a:r>
            <a:r>
              <a:rPr lang="en-GB" sz="1200" dirty="0"/>
              <a:t>PA and TRX Impairments Impact on Guard Band and in-Band Emissions Performance with Multiple 			Numerologies in UL, Skyworks Solutions, Inc.</a:t>
            </a:r>
          </a:p>
          <a:p>
            <a:pPr>
              <a:defRPr/>
            </a:pPr>
            <a:r>
              <a:rPr lang="en-US" sz="2400" dirty="0"/>
              <a:t>This contribution summaries the issues and agreed WF for in-band requirements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/>
              <a:t>Assumptions</a:t>
            </a:r>
            <a:endParaRPr lang="en-US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12168"/>
            <a:ext cx="8363272" cy="4781128"/>
          </a:xfrm>
        </p:spPr>
        <p:txBody>
          <a:bodyPr/>
          <a:lstStyle/>
          <a:p>
            <a:r>
              <a:rPr lang="fi-FI" sz="2000" b="1" dirty="0"/>
              <a:t>Agreements:</a:t>
            </a:r>
          </a:p>
          <a:p>
            <a:pPr lvl="1"/>
            <a:r>
              <a:rPr lang="en-US" sz="1800" b="1" dirty="0"/>
              <a:t>When developing NR DL and UL in-band emission, EVM and in-band selectivity requirements for BS and UE with mixed numerologies within one NR carrier, good spectrum usage is considered</a:t>
            </a:r>
          </a:p>
          <a:p>
            <a:pPr lvl="1"/>
            <a:r>
              <a:rPr lang="en-GB" sz="1800" b="1" dirty="0"/>
              <a:t>Define two different sub-blocks within one NR carrier for developing the first phase DL and UL in-band requirements for supporting frequency domain multiplexing of mixed numerologies</a:t>
            </a:r>
          </a:p>
          <a:p>
            <a:r>
              <a:rPr lang="fi-FI" sz="2000" b="1" dirty="0"/>
              <a:t>Issues for the next meeting</a:t>
            </a:r>
          </a:p>
          <a:p>
            <a:pPr lvl="1"/>
            <a:r>
              <a:rPr lang="en-US" sz="1800" b="1" dirty="0"/>
              <a:t>Study on how to define EVM measurement in order to ensure good EVM performance on edge PRBs and over the whole sub-block</a:t>
            </a:r>
            <a:endParaRPr lang="fi-FI" sz="1800" b="1" strike="sngStrike" dirty="0"/>
          </a:p>
          <a:p>
            <a:pPr lvl="1"/>
            <a:r>
              <a:rPr lang="fi-FI" sz="1800" b="1" dirty="0"/>
              <a:t>Study how to define implementation agnostic requirements with/</a:t>
            </a:r>
            <a:r>
              <a:rPr lang="fi-FI" sz="1800" b="1" dirty="0" err="1"/>
              <a:t>without</a:t>
            </a:r>
            <a:r>
              <a:rPr lang="fi-FI" sz="1800" b="1" dirty="0"/>
              <a:t> guard band specified and leave the guard band between different numerologies to BS scheduling</a:t>
            </a:r>
          </a:p>
          <a:p>
            <a:pPr lvl="1"/>
            <a:endParaRPr lang="en-GB" sz="1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</a:t>
            </a:r>
            <a:r>
              <a:rPr lang="en-GB" dirty="0"/>
              <a:t>UL in-band emissions and EVM requirements at UE TX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/>
          <a:lstStyle/>
          <a:p>
            <a:r>
              <a:rPr lang="fi-FI" sz="2000" b="1" dirty="0"/>
              <a:t>Agreements and i</a:t>
            </a:r>
            <a:r>
              <a:rPr lang="fi-FI" altLang="zh-CN" sz="2000" b="1" dirty="0"/>
              <a:t>ssues for the next meeting</a:t>
            </a:r>
          </a:p>
          <a:p>
            <a:pPr lvl="1"/>
            <a:r>
              <a:rPr lang="en-GB" sz="1800" b="1" dirty="0"/>
              <a:t>In order to enable better UL coverage for CP-OFDM waveform RAN4 should study a possibility to define two sets of in-band emissions and EVM requirements for NR UE Tx; more and less stringent requirements</a:t>
            </a:r>
          </a:p>
          <a:p>
            <a:pPr lvl="1"/>
            <a:r>
              <a:rPr lang="en-GB" sz="1800" b="1" dirty="0"/>
              <a:t>PA operation (back-off) at which relaxed in-band emissions can apply is FFS and must account for PAPR of NR waveforms and required ACLR</a:t>
            </a:r>
            <a:endParaRPr lang="fi-FI" sz="1800" b="1" dirty="0"/>
          </a:p>
          <a:p>
            <a:pPr marL="457200" lvl="1" indent="0">
              <a:buNone/>
            </a:pPr>
            <a:endParaRPr lang="fi-FI" sz="1800" b="1" strike="sngStrike" dirty="0"/>
          </a:p>
          <a:p>
            <a:endParaRPr lang="fi-FI" sz="1800" b="1" dirty="0"/>
          </a:p>
          <a:p>
            <a:endParaRPr lang="fi-FI" sz="2200" dirty="0"/>
          </a:p>
          <a:p>
            <a:pPr lvl="1"/>
            <a:endParaRPr lang="fi-FI" sz="1400" b="1" dirty="0"/>
          </a:p>
        </p:txBody>
      </p:sp>
    </p:spTree>
    <p:extLst>
      <p:ext uri="{BB962C8B-B14F-4D97-AF65-F5344CB8AC3E}">
        <p14:creationId xmlns:p14="http://schemas.microsoft.com/office/powerpoint/2010/main" val="2610422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en-US" dirty="0"/>
              <a:t>Input on TRX impairments for NR </a:t>
            </a:r>
            <a:r>
              <a:rPr lang="en-GB" dirty="0"/>
              <a:t>UL in-band emissions and EVM requirements at UE TX below 6GHz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2287413"/>
            <a:ext cx="8229600" cy="4309939"/>
          </a:xfrm>
        </p:spPr>
        <p:txBody>
          <a:bodyPr/>
          <a:lstStyle/>
          <a:p>
            <a:r>
              <a:rPr lang="en-CA" sz="2000" b="1" dirty="0"/>
              <a:t>Transmitter impairments can create further issues for the multiple numerology cases</a:t>
            </a:r>
          </a:p>
          <a:p>
            <a:r>
              <a:rPr lang="en-CA" sz="2000" b="1" dirty="0"/>
              <a:t>Image Leakage at the transmitter for partial allocation of one given numerology falling onto the other numerology spectrum for example</a:t>
            </a:r>
          </a:p>
          <a:p>
            <a:r>
              <a:rPr lang="en-CA" sz="2000" b="1" dirty="0"/>
              <a:t>Companies are encouraged to provide view on achievable performance</a:t>
            </a:r>
          </a:p>
          <a:p>
            <a:endParaRPr lang="en-CA" sz="2000" b="1" dirty="0"/>
          </a:p>
          <a:p>
            <a:endParaRPr lang="en-CA" sz="2000" b="1" dirty="0"/>
          </a:p>
          <a:p>
            <a:endParaRPr lang="en-CA" sz="2000" b="1" dirty="0"/>
          </a:p>
          <a:p>
            <a:endParaRPr lang="en-CA" sz="2000" b="1" dirty="0"/>
          </a:p>
          <a:p>
            <a:endParaRPr lang="en-CA" sz="2000" b="1" dirty="0"/>
          </a:p>
          <a:p>
            <a:pPr marL="0" indent="0">
              <a:buNone/>
            </a:pPr>
            <a:endParaRPr lang="fi-FI" sz="1800" b="1" dirty="0"/>
          </a:p>
          <a:p>
            <a:endParaRPr lang="fi-FI" sz="2200" dirty="0"/>
          </a:p>
          <a:p>
            <a:pPr lvl="1"/>
            <a:endParaRPr lang="fi-FI" sz="1400" b="1" dirty="0"/>
          </a:p>
        </p:txBody>
      </p:sp>
    </p:spTree>
    <p:extLst>
      <p:ext uri="{BB962C8B-B14F-4D97-AF65-F5344CB8AC3E}">
        <p14:creationId xmlns:p14="http://schemas.microsoft.com/office/powerpoint/2010/main" val="1043372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DL selectivity requirements at UE RX 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609600" y="2071389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2000" b="1" dirty="0"/>
              <a:t>Issues for the next meeting</a:t>
            </a:r>
          </a:p>
          <a:p>
            <a:pPr lvl="1"/>
            <a:r>
              <a:rPr lang="en-US" sz="1800" b="1" dirty="0"/>
              <a:t>NR in-band selectivity for mixed numerologies adopts the similar format as LTE in-channel selectivity (ICS) requirements, taking additional constraints into consideration, including </a:t>
            </a:r>
          </a:p>
          <a:p>
            <a:pPr lvl="2"/>
            <a:r>
              <a:rPr lang="en-US" sz="1600" b="1" dirty="0"/>
              <a:t>Target bandwidth</a:t>
            </a:r>
          </a:p>
          <a:p>
            <a:pPr lvl="2"/>
            <a:r>
              <a:rPr lang="en-US" sz="1600" b="1" dirty="0"/>
              <a:t>MCS level on target bandwidth </a:t>
            </a:r>
          </a:p>
          <a:p>
            <a:pPr lvl="2"/>
            <a:r>
              <a:rPr lang="en-US" sz="1600" b="1" dirty="0"/>
              <a:t>Power imbalance between sub-bands</a:t>
            </a:r>
          </a:p>
          <a:p>
            <a:pPr lvl="1"/>
            <a:r>
              <a:rPr lang="en-US" sz="1800" b="1" dirty="0"/>
              <a:t>Investigate if the methodology for UL can be re-used to define the DL selectivity requirement</a:t>
            </a:r>
            <a:endParaRPr lang="fi-FI" sz="1800" b="1" dirty="0"/>
          </a:p>
          <a:p>
            <a:endParaRPr lang="fi-FI" sz="2000" b="1" dirty="0"/>
          </a:p>
          <a:p>
            <a:endParaRPr lang="fi-FI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r>
              <a:rPr lang="en-GB" dirty="0"/>
              <a:t>NR DL EVM and in-band emission requirements at BS TX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968552"/>
          </a:xfrm>
        </p:spPr>
        <p:txBody>
          <a:bodyPr/>
          <a:lstStyle/>
          <a:p>
            <a:r>
              <a:rPr lang="fi-FI" sz="2000" b="1" dirty="0"/>
              <a:t>Agreements:</a:t>
            </a:r>
          </a:p>
          <a:p>
            <a:pPr lvl="1"/>
            <a:r>
              <a:rPr lang="en-GB" sz="1800" b="1" dirty="0"/>
              <a:t>Start developing both 5G NR BS Tx EVM and in-band emission core requirements for the mixed numerology case</a:t>
            </a:r>
            <a:endParaRPr lang="fi-FI" sz="1400" b="1" dirty="0"/>
          </a:p>
          <a:p>
            <a:r>
              <a:rPr lang="fi-FI" sz="2000" b="1" dirty="0"/>
              <a:t>Issues for the next meeting</a:t>
            </a:r>
          </a:p>
          <a:p>
            <a:pPr lvl="1"/>
            <a:r>
              <a:rPr lang="en-GB" sz="1800" b="1" dirty="0"/>
              <a:t>Investigate whether the number of test cases and testing time could be reduced</a:t>
            </a:r>
          </a:p>
          <a:p>
            <a:pPr lvl="1"/>
            <a:r>
              <a:rPr lang="en-GB" sz="1800" b="1" dirty="0"/>
              <a:t>Investigate how to accommodate different approaches to the BS guard band scheduling and filtering </a:t>
            </a:r>
            <a:endParaRPr lang="fi-FI" sz="1800" b="1" dirty="0"/>
          </a:p>
          <a:p>
            <a:endParaRPr lang="fi-FI" sz="1800" dirty="0"/>
          </a:p>
          <a:p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2070219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NR UL selectivity requirements at BS RX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000" b="1" dirty="0"/>
              <a:t>Agreements:</a:t>
            </a:r>
          </a:p>
          <a:p>
            <a:pPr lvl="1"/>
            <a:r>
              <a:rPr lang="en-GB" sz="1800" b="1" dirty="0"/>
              <a:t>Draft requirement definition of NR BS in-channel selectivity requirements with mixed numerologies as follows:</a:t>
            </a:r>
            <a:endParaRPr lang="fi-FI" sz="1800" b="1" dirty="0"/>
          </a:p>
          <a:p>
            <a:pPr lvl="2"/>
            <a:r>
              <a:rPr lang="en-GB" sz="1600" b="1" dirty="0"/>
              <a:t>In-channel selectivity (ICS) with mixed different numerologies is a measure of the receiver ability to receive a wanted signal at its assigned resource block locations in the presence of an interfering signal using different numerology received at a larger power spectral density. In this condition a throughput requirement shall be met for a specified reference measurement channel. The wanted signal and interfering signal shall be as specified in Annex TBD. The interfering signal shall be time aligned with the wanted signal”</a:t>
            </a:r>
            <a:endParaRPr lang="fi-FI" sz="1600" b="1" dirty="0"/>
          </a:p>
          <a:p>
            <a:r>
              <a:rPr lang="fi-FI" sz="2000" b="1" dirty="0"/>
              <a:t>Issues for the next meeting</a:t>
            </a:r>
          </a:p>
          <a:p>
            <a:pPr lvl="1"/>
            <a:r>
              <a:rPr lang="en-GB" sz="1600" b="1" dirty="0"/>
              <a:t>Study how to define requirements with mixed numerologies</a:t>
            </a:r>
          </a:p>
          <a:p>
            <a:pPr lvl="1"/>
            <a:r>
              <a:rPr lang="en-GB" sz="1600" b="1" dirty="0"/>
              <a:t>Study how wanted and interfering signals are placed adjacent to each other</a:t>
            </a:r>
          </a:p>
          <a:p>
            <a:pPr lvl="1"/>
            <a:r>
              <a:rPr lang="en-GB" sz="1600" b="1" dirty="0"/>
              <a:t>Investigate how to accommodate different approaches to the BS guard band scheduling and filtering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31276</TotalTime>
  <Words>545</Words>
  <Application>Microsoft Office PowerPoint</Application>
  <PresentationFormat>On-screen Show (4:3)</PresentationFormat>
  <Paragraphs>63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SimSun</vt:lpstr>
      <vt:lpstr>SimSun</vt:lpstr>
      <vt:lpstr>Arial</vt:lpstr>
      <vt:lpstr>Calibri</vt:lpstr>
      <vt:lpstr>Office 主题</vt:lpstr>
      <vt:lpstr>Way forward on in-band  requirements for NR</vt:lpstr>
      <vt:lpstr>Background</vt:lpstr>
      <vt:lpstr>Assumptions</vt:lpstr>
      <vt:lpstr>NR UL in-band emissions and EVM requirements at UE TX</vt:lpstr>
      <vt:lpstr>Input on TRX impairments for NR UL in-band emissions and EVM requirements at UE TX below 6GHz</vt:lpstr>
      <vt:lpstr>NR DL selectivity requirements at UE RX </vt:lpstr>
      <vt:lpstr>NR DL EVM and in-band emission requirements at BS TX</vt:lpstr>
      <vt:lpstr>NR UL selectivity requirements at BS RX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Saynajakangas, Tuomo (Nokia - FI/Oulu)</cp:lastModifiedBy>
  <cp:revision>342</cp:revision>
  <dcterms:created xsi:type="dcterms:W3CDTF">2014-03-20T14:32:54Z</dcterms:created>
  <dcterms:modified xsi:type="dcterms:W3CDTF">2017-01-19T20:01:31Z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1484689430</vt:lpwstr>
  </property>
  <property fmtid="{D5CDD505-2E9C-101B-9397-08002B2CF9AE}" pid="6" name="_2015_ms_pID_725343">
    <vt:lpwstr>(2)8kB7rhR3GyBJ7RJCP3CNwkU1V9r58/9hpxykSr9nInq3dcEUsR13iHgIv92vGBBiLHDzpYnY
1xZ4rfLA/xiuB+4C4S7JXmOHRABuTR0r2VCyeLI4xmU4yDu9KfzaFXA5inkY+lG/mRD2zHUU
nhMOyxFChxWngZ9VUIUqfg550gagv+uldsT3XPZo8Bg1DcxUZ2Aqz7dfvsP3ftesCXTxgycB
gopZ+iX+Pr+hftM7po</vt:lpwstr>
  </property>
  <property fmtid="{D5CDD505-2E9C-101B-9397-08002B2CF9AE}" pid="7" name="_2015_ms_pID_7253431">
    <vt:lpwstr>nR12xzpA0qVGCOwV6LlFJo/SjChLEBKYh7g45jKYOm9yNSPi9t8vT8
1yL+zOGNHwcy367v1IYhKSyt82kyAycfKCXLECoJVPU6Nog9hToy7wGE3eNziS8ayFCnmM2b
B7XqWR+9GBC0zwoVlabJJMShL5UR4vBptlai01kPHlXmsQ==</vt:lpwstr>
  </property>
</Properties>
</file>